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81" r:id="rId3"/>
    <p:sldId id="283" r:id="rId4"/>
    <p:sldId id="282" r:id="rId5"/>
    <p:sldId id="284" r:id="rId6"/>
    <p:sldId id="258" r:id="rId7"/>
    <p:sldId id="268" r:id="rId8"/>
    <p:sldId id="266" r:id="rId9"/>
    <p:sldId id="270" r:id="rId10"/>
    <p:sldId id="267" r:id="rId11"/>
    <p:sldId id="265" r:id="rId12"/>
    <p:sldId id="272" r:id="rId13"/>
    <p:sldId id="264" r:id="rId14"/>
    <p:sldId id="273" r:id="rId15"/>
    <p:sldId id="257" r:id="rId16"/>
    <p:sldId id="260" r:id="rId17"/>
    <p:sldId id="261" r:id="rId18"/>
    <p:sldId id="262" r:id="rId19"/>
    <p:sldId id="274" r:id="rId20"/>
    <p:sldId id="275" r:id="rId21"/>
    <p:sldId id="276" r:id="rId22"/>
    <p:sldId id="277" r:id="rId23"/>
    <p:sldId id="278" r:id="rId24"/>
    <p:sldId id="280" r:id="rId2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06" autoAdjust="0"/>
    <p:restoredTop sz="94660"/>
  </p:normalViewPr>
  <p:slideViewPr>
    <p:cSldViewPr>
      <p:cViewPr>
        <p:scale>
          <a:sx n="70" d="100"/>
          <a:sy n="70" d="100"/>
        </p:scale>
        <p:origin x="-1146" y="-8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DB7C0-3AD3-4ABC-B60F-47159AE9FEEC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FCB46-D33E-43CF-BDB4-C0B05AB5E0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9579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0FCB46-D33E-43CF-BDB4-C0B05AB5E07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4533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0FCB46-D33E-43CF-BDB4-C0B05AB5E07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5769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84A4853-5BB7-41C4-BF2D-B0AC0AD4C303}" type="datetimeFigureOut">
              <a:rPr lang="zh-TW" altLang="en-US" smtClean="0"/>
              <a:t>2016/8/9</a:t>
            </a:fld>
            <a:endParaRPr lang="zh-TW" alt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4341CB9-6A17-47A1-A3B4-E89F818BFA2F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ortoisegit.org/download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Github</a:t>
            </a:r>
            <a:r>
              <a:rPr lang="zh-TW" altLang="en-US" dirty="0" smtClean="0"/>
              <a:t>上傳教學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6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4" t="23710" r="52447" b="4602"/>
          <a:stretch/>
        </p:blipFill>
        <p:spPr bwMode="auto">
          <a:xfrm>
            <a:off x="3356615" y="1772816"/>
            <a:ext cx="2305878" cy="4661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3356615" y="2132856"/>
            <a:ext cx="230587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5496" y="1907540"/>
            <a:ext cx="332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下載</a:t>
            </a:r>
            <a:r>
              <a:rPr lang="en-US" altLang="zh-TW" dirty="0" err="1" smtClean="0">
                <a:solidFill>
                  <a:srgbClr val="FF0000"/>
                </a:solidFill>
              </a:rPr>
              <a:t>git</a:t>
            </a:r>
            <a:r>
              <a:rPr lang="zh-TW" altLang="en-US" dirty="0" smtClean="0">
                <a:solidFill>
                  <a:srgbClr val="FF0000"/>
                </a:solidFill>
              </a:rPr>
              <a:t>後，右鍵</a:t>
            </a:r>
            <a:r>
              <a:rPr lang="zh-TW" altLang="en-US" u="sng" dirty="0" smtClean="0">
                <a:solidFill>
                  <a:srgbClr val="FF0000"/>
                </a:solidFill>
              </a:rPr>
              <a:t>資料夾會</a:t>
            </a:r>
            <a:r>
              <a:rPr lang="zh-TW" altLang="en-US" dirty="0" smtClean="0">
                <a:solidFill>
                  <a:srgbClr val="FF0000"/>
                </a:solidFill>
              </a:rPr>
              <a:t>出現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7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git</a:t>
            </a:r>
            <a:endParaRPr lang="zh-TW" altLang="en-US" sz="40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5652120" y="2276872"/>
            <a:ext cx="322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使用</a:t>
            </a:r>
            <a:r>
              <a:rPr lang="en-US" altLang="zh-TW" dirty="0" err="1" smtClean="0">
                <a:solidFill>
                  <a:srgbClr val="FF0000"/>
                </a:solidFill>
              </a:rPr>
              <a:t>tortoisegit</a:t>
            </a:r>
            <a:r>
              <a:rPr lang="zh-TW" altLang="en-US" dirty="0" smtClean="0">
                <a:solidFill>
                  <a:srgbClr val="FF0000"/>
                </a:solidFill>
              </a:rPr>
              <a:t>介面，用不到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47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5" r="14049" b="4908"/>
          <a:stretch/>
        </p:blipFill>
        <p:spPr bwMode="auto">
          <a:xfrm>
            <a:off x="1588120" y="1844824"/>
            <a:ext cx="6008216" cy="4872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2267744" y="3843902"/>
            <a:ext cx="403244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2339752" y="5788118"/>
            <a:ext cx="288032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704088"/>
            <a:ext cx="9144000" cy="1143000"/>
          </a:xfrm>
        </p:spPr>
        <p:txBody>
          <a:bodyPr>
            <a:noAutofit/>
          </a:bodyPr>
          <a:lstStyle/>
          <a:p>
            <a:r>
              <a:rPr lang="zh-TW" altLang="en-US" sz="4000" dirty="0"/>
              <a:t>下載 </a:t>
            </a:r>
            <a:r>
              <a:rPr lang="en-US" altLang="zh-TW" sz="4000" dirty="0"/>
              <a:t>tortoise </a:t>
            </a:r>
            <a:r>
              <a:rPr lang="en-US" altLang="zh-TW" sz="4000" dirty="0" err="1"/>
              <a:t>git</a:t>
            </a:r>
            <a:r>
              <a:rPr lang="zh-TW" altLang="en-US" sz="4000" dirty="0" smtClean="0"/>
              <a:t> </a:t>
            </a:r>
            <a:r>
              <a:rPr lang="en-US" altLang="zh-TW" sz="4000" dirty="0" smtClean="0"/>
              <a:t>:</a:t>
            </a:r>
            <a:r>
              <a:rPr lang="zh-TW" altLang="en-US" sz="4000" dirty="0" smtClean="0"/>
              <a:t> </a:t>
            </a:r>
            <a:r>
              <a:rPr lang="en-US" altLang="zh-TW" sz="3000" u="sng" dirty="0" smtClean="0">
                <a:hlinkClick r:id="rId3"/>
              </a:rPr>
              <a:t>https://tortoisegit.org/download/</a:t>
            </a:r>
            <a:endParaRPr lang="zh-TW" altLang="en-US" sz="3000" dirty="0"/>
          </a:p>
        </p:txBody>
      </p:sp>
      <p:sp>
        <p:nvSpPr>
          <p:cNvPr id="10" name="矩形 9"/>
          <p:cNvSpPr/>
          <p:nvPr/>
        </p:nvSpPr>
        <p:spPr>
          <a:xfrm>
            <a:off x="297333" y="5711464"/>
            <a:ext cx="1970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u="sng" dirty="0" smtClean="0">
                <a:solidFill>
                  <a:srgbClr val="FF0000"/>
                </a:solidFill>
              </a:rPr>
              <a:t>(</a:t>
            </a:r>
            <a:r>
              <a:rPr lang="zh-TW" altLang="en-US" u="sng" dirty="0" smtClean="0">
                <a:solidFill>
                  <a:srgbClr val="FF0000"/>
                </a:solidFill>
              </a:rPr>
              <a:t>可多下載語言包</a:t>
            </a:r>
            <a:r>
              <a:rPr lang="en-US" altLang="zh-TW" u="sng" dirty="0" smtClean="0">
                <a:solidFill>
                  <a:srgbClr val="FF0000"/>
                </a:solidFill>
              </a:rPr>
              <a:t>)</a:t>
            </a:r>
            <a:endParaRPr lang="zh-TW" altLang="en-US" u="sng" dirty="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00226" y="365923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主要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445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https://dl.dropboxusercontent.com/s/3k0jtrufocuchh8/%E6%9C%AA%E5%91%BD%E5%90%8D67.png?dl=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1628800"/>
            <a:ext cx="4431485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tortoisegit</a:t>
            </a:r>
            <a:endParaRPr lang="zh-TW" altLang="en-US" sz="4000" dirty="0"/>
          </a:p>
        </p:txBody>
      </p:sp>
      <p:pic>
        <p:nvPicPr>
          <p:cNvPr id="12290" name="Picture 2" descr="https://dl.dropboxusercontent.com/s/x7zyfm38p7whq71/%E6%9C%AA%E5%91%BD%E5%90%8D68.png?dl=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516" y="2924944"/>
            <a:ext cx="4908304" cy="3837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4790864" y="1541249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重點步驟，「其餘點下一步」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47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4" t="23710" r="52447" b="4602"/>
          <a:stretch/>
        </p:blipFill>
        <p:spPr bwMode="auto">
          <a:xfrm>
            <a:off x="4138330" y="1916832"/>
            <a:ext cx="2305878" cy="4661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4138330" y="3140968"/>
            <a:ext cx="2305878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0092" y="2852936"/>
            <a:ext cx="379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下載</a:t>
            </a:r>
            <a:r>
              <a:rPr lang="en-US" altLang="zh-TW" dirty="0" smtClean="0">
                <a:solidFill>
                  <a:srgbClr val="FF0000"/>
                </a:solidFill>
              </a:rPr>
              <a:t>tortoise </a:t>
            </a:r>
            <a:r>
              <a:rPr lang="en-US" altLang="zh-TW" dirty="0" err="1" smtClean="0">
                <a:solidFill>
                  <a:srgbClr val="FF0000"/>
                </a:solidFill>
              </a:rPr>
              <a:t>git</a:t>
            </a:r>
            <a:r>
              <a:rPr lang="zh-TW" altLang="en-US" dirty="0" smtClean="0">
                <a:solidFill>
                  <a:srgbClr val="FF0000"/>
                </a:solidFill>
              </a:rPr>
              <a:t>後，右鍵資料夾出現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tortoisegit</a:t>
            </a:r>
            <a:endParaRPr lang="zh-TW" altLang="en-US" sz="40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588224" y="3392996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會用到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77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9" t="23710" r="44130" b="4755"/>
          <a:stretch/>
        </p:blipFill>
        <p:spPr bwMode="auto">
          <a:xfrm>
            <a:off x="323528" y="1801823"/>
            <a:ext cx="3399182" cy="4651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2813584" y="3274639"/>
            <a:ext cx="909126" cy="226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/>
              <a:t>設定</a:t>
            </a:r>
            <a:r>
              <a:rPr lang="en-US" altLang="zh-TW" sz="4000" dirty="0"/>
              <a:t>Settings</a:t>
            </a:r>
            <a:endParaRPr lang="zh-TW" altLang="en-US" sz="4000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0" t="18665" r="15393" b="17442"/>
          <a:stretch/>
        </p:blipFill>
        <p:spPr bwMode="auto">
          <a:xfrm>
            <a:off x="4163482" y="2132856"/>
            <a:ext cx="4776990" cy="3384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5724128" y="18018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調整語言</a:t>
            </a:r>
          </a:p>
        </p:txBody>
      </p:sp>
      <p:sp>
        <p:nvSpPr>
          <p:cNvPr id="8" name="矩形 7"/>
          <p:cNvSpPr/>
          <p:nvPr/>
        </p:nvSpPr>
        <p:spPr>
          <a:xfrm>
            <a:off x="4163482" y="2372003"/>
            <a:ext cx="768558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5724128" y="2668418"/>
            <a:ext cx="2962672" cy="3285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009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1" t="19277" r="15516" b="17901"/>
          <a:stretch/>
        </p:blipFill>
        <p:spPr bwMode="auto">
          <a:xfrm>
            <a:off x="3167741" y="1475656"/>
            <a:ext cx="5844209" cy="4084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2066833" y="5821895"/>
            <a:ext cx="1224136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4" t="1699" r="1453" b="48528"/>
          <a:stretch/>
        </p:blipFill>
        <p:spPr bwMode="auto">
          <a:xfrm>
            <a:off x="38741" y="3648878"/>
            <a:ext cx="5973419" cy="3236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338134" y="6080515"/>
            <a:ext cx="1512168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2115309" y="6108305"/>
            <a:ext cx="265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</a:rPr>
              <a:t>最大上傳量到</a:t>
            </a:r>
            <a:r>
              <a:rPr lang="en-US" altLang="zh-TW" b="1" dirty="0" smtClean="0">
                <a:solidFill>
                  <a:srgbClr val="FF0000"/>
                </a:solidFill>
              </a:rPr>
              <a:t>524M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94514" y="2411760"/>
            <a:ext cx="338437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7614794" y="3995936"/>
            <a:ext cx="115212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6012160" y="4283968"/>
            <a:ext cx="2178698" cy="153792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6948264" y="176352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必填使用者資訊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/>
              <a:t>設定</a:t>
            </a:r>
            <a:r>
              <a:rPr lang="en-US" altLang="zh-TW" sz="4000" dirty="0"/>
              <a:t>Settings</a:t>
            </a:r>
            <a:endParaRPr lang="zh-TW" altLang="en-US" sz="4000" dirty="0"/>
          </a:p>
        </p:txBody>
      </p:sp>
      <p:sp>
        <p:nvSpPr>
          <p:cNvPr id="13" name="矩形 12"/>
          <p:cNvSpPr/>
          <p:nvPr/>
        </p:nvSpPr>
        <p:spPr>
          <a:xfrm>
            <a:off x="3290969" y="3140968"/>
            <a:ext cx="488943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 flipH="1" flipV="1">
            <a:off x="7190576" y="215914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9" name="橢圓 18"/>
          <p:cNvSpPr/>
          <p:nvPr/>
        </p:nvSpPr>
        <p:spPr>
          <a:xfrm flipH="1" flipV="1">
            <a:off x="5246359" y="2159143"/>
            <a:ext cx="45719" cy="588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48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16" t="16518"/>
          <a:stretch/>
        </p:blipFill>
        <p:spPr bwMode="auto">
          <a:xfrm>
            <a:off x="1983858" y="1475656"/>
            <a:ext cx="3672408" cy="5287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/>
              <a:t>設定</a:t>
            </a:r>
            <a:r>
              <a:rPr lang="en-US" altLang="zh-TW" sz="4000" dirty="0"/>
              <a:t>Settings</a:t>
            </a:r>
            <a:endParaRPr lang="zh-TW" altLang="en-US" sz="4000" dirty="0"/>
          </a:p>
        </p:txBody>
      </p:sp>
      <p:cxnSp>
        <p:nvCxnSpPr>
          <p:cNvPr id="7" name="直線單箭頭接點 6"/>
          <p:cNvCxnSpPr/>
          <p:nvPr/>
        </p:nvCxnSpPr>
        <p:spPr>
          <a:xfrm>
            <a:off x="4936186" y="3356992"/>
            <a:ext cx="129614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5944298" y="2987660"/>
            <a:ext cx="273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1.</a:t>
            </a:r>
            <a:r>
              <a:rPr lang="zh-TW" altLang="en-US" dirty="0" smtClean="0">
                <a:solidFill>
                  <a:srgbClr val="FF0000"/>
                </a:solidFill>
              </a:rPr>
              <a:t>要</a:t>
            </a:r>
            <a:r>
              <a:rPr lang="en-US" altLang="zh-TW" dirty="0" smtClean="0">
                <a:solidFill>
                  <a:srgbClr val="FF0000"/>
                </a:solidFill>
              </a:rPr>
              <a:t>push</a:t>
            </a:r>
            <a:r>
              <a:rPr lang="zh-TW" altLang="en-US" dirty="0" smtClean="0">
                <a:solidFill>
                  <a:srgbClr val="FF0000"/>
                </a:solidFill>
              </a:rPr>
              <a:t>前，都要</a:t>
            </a:r>
            <a:r>
              <a:rPr lang="en-US" altLang="zh-TW" dirty="0" smtClean="0">
                <a:solidFill>
                  <a:srgbClr val="FF0000"/>
                </a:solidFill>
              </a:rPr>
              <a:t>commit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39842" y="1772816"/>
            <a:ext cx="108012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974570" y="150630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2.push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432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08" t="20100" r="5267" b="9654"/>
          <a:stretch/>
        </p:blipFill>
        <p:spPr bwMode="auto">
          <a:xfrm>
            <a:off x="1223369" y="1525623"/>
            <a:ext cx="4114800" cy="4567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1115616" y="4149080"/>
            <a:ext cx="4320480" cy="7812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355411" y="401965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修改</a:t>
            </a:r>
            <a:r>
              <a:rPr lang="zh-TW" altLang="en-US" dirty="0" smtClean="0">
                <a:solidFill>
                  <a:srgbClr val="FF0000"/>
                </a:solidFill>
              </a:rPr>
              <a:t>了甚麼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59745" y="1988840"/>
            <a:ext cx="4320480" cy="1080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5507811" y="215225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修改備註，必填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提交</a:t>
            </a:r>
            <a:r>
              <a:rPr lang="en-US" altLang="zh-TW" sz="4000" dirty="0" smtClean="0"/>
              <a:t>Commit</a:t>
            </a:r>
            <a:endParaRPr lang="zh-TW" altLang="en-US" sz="4000" dirty="0"/>
          </a:p>
        </p:txBody>
      </p:sp>
      <p:cxnSp>
        <p:nvCxnSpPr>
          <p:cNvPr id="11" name="直線單箭頭接點 10"/>
          <p:cNvCxnSpPr/>
          <p:nvPr/>
        </p:nvCxnSpPr>
        <p:spPr>
          <a:xfrm>
            <a:off x="4283968" y="5661248"/>
            <a:ext cx="18002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/>
          <p:nvPr/>
        </p:nvCxnSpPr>
        <p:spPr>
          <a:xfrm>
            <a:off x="4283968" y="6021288"/>
            <a:ext cx="18002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6084168" y="547658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本地儲存，不上傳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6073959" y="584591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本地儲存，上傳遠端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42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-1404664" y="-162272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上傳</a:t>
            </a:r>
            <a:r>
              <a:rPr lang="en-US" altLang="zh-TW" sz="4000" dirty="0" smtClean="0"/>
              <a:t>push</a:t>
            </a:r>
            <a:endParaRPr lang="zh-TW" altLang="en-US" sz="40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5" t="23214" r="33929" b="17857"/>
          <a:stretch/>
        </p:blipFill>
        <p:spPr bwMode="auto">
          <a:xfrm>
            <a:off x="32655" y="1475656"/>
            <a:ext cx="3387217" cy="35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5" t="18694" r="13973" b="18359"/>
          <a:stretch/>
        </p:blipFill>
        <p:spPr bwMode="auto">
          <a:xfrm>
            <a:off x="3679370" y="2924944"/>
            <a:ext cx="5414025" cy="38049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2627784" y="2780928"/>
            <a:ext cx="576064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386382" y="3789040"/>
            <a:ext cx="257810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/>
          <p:cNvCxnSpPr/>
          <p:nvPr/>
        </p:nvCxnSpPr>
        <p:spPr>
          <a:xfrm>
            <a:off x="6516216" y="4365104"/>
            <a:ext cx="23762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5580112" y="4293096"/>
            <a:ext cx="1034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 smtClean="0">
                <a:solidFill>
                  <a:schemeClr val="accent1">
                    <a:lumMod val="75000"/>
                  </a:schemeClr>
                </a:solidFill>
              </a:rPr>
              <a:t>企業用</a:t>
            </a:r>
            <a:endParaRPr lang="en-US" altLang="zh-TW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r>
              <a:rPr lang="en-US" altLang="zh-TW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zh-TW" altLang="en-US" dirty="0" smtClean="0">
                <a:solidFill>
                  <a:schemeClr val="accent1">
                    <a:lumMod val="75000"/>
                  </a:schemeClr>
                </a:solidFill>
              </a:rPr>
              <a:t>不贅述</a:t>
            </a:r>
            <a:r>
              <a:rPr lang="en-US" altLang="zh-TW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zh-TW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380312" y="32849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去網頁找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9512" y="1916832"/>
            <a:ext cx="1008112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3923928" y="4616261"/>
            <a:ext cx="648072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9" t="7645" r="8633" b="44461"/>
          <a:stretch/>
        </p:blipFill>
        <p:spPr bwMode="auto">
          <a:xfrm>
            <a:off x="4377468" y="762031"/>
            <a:ext cx="4309332" cy="2048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7020272" y="2348880"/>
            <a:ext cx="1666528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8049933" y="19721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複製網址</a:t>
            </a:r>
            <a:endParaRPr lang="zh-TW" altLang="en-US" dirty="0">
              <a:solidFill>
                <a:srgbClr val="FF0000"/>
              </a:solidFill>
            </a:endParaRPr>
          </a:p>
        </p:txBody>
      </p:sp>
      <p:cxnSp>
        <p:nvCxnSpPr>
          <p:cNvPr id="16" name="直線單箭頭接點 15"/>
          <p:cNvCxnSpPr>
            <a:stCxn id="10" idx="0"/>
          </p:cNvCxnSpPr>
          <p:nvPr/>
        </p:nvCxnSpPr>
        <p:spPr>
          <a:xfrm flipH="1" flipV="1">
            <a:off x="7596336" y="2810286"/>
            <a:ext cx="337974" cy="47469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>
            <a:off x="21771" y="1016804"/>
            <a:ext cx="4026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 smtClean="0">
                <a:solidFill>
                  <a:srgbClr val="FF0000"/>
                </a:solidFill>
              </a:rPr>
              <a:t>1.</a:t>
            </a:r>
            <a:endParaRPr lang="zh-TW" altLang="en-US" sz="3000" dirty="0">
              <a:solidFill>
                <a:srgbClr val="FF000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3679370" y="2438682"/>
            <a:ext cx="46839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>
                <a:solidFill>
                  <a:srgbClr val="FF0000"/>
                </a:solidFill>
              </a:rPr>
              <a:t>2</a:t>
            </a:r>
            <a:r>
              <a:rPr lang="en-US" altLang="zh-TW" sz="3000" dirty="0" smtClean="0">
                <a:solidFill>
                  <a:srgbClr val="FF0000"/>
                </a:solidFill>
              </a:rPr>
              <a:t>.</a:t>
            </a:r>
            <a:endParaRPr lang="zh-TW" altLang="en-US" sz="3000" dirty="0">
              <a:solidFill>
                <a:srgbClr val="FF0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386382" y="6453336"/>
            <a:ext cx="705898" cy="1743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單箭頭接點 20"/>
          <p:cNvCxnSpPr/>
          <p:nvPr/>
        </p:nvCxnSpPr>
        <p:spPr>
          <a:xfrm>
            <a:off x="3250297" y="2924944"/>
            <a:ext cx="429073" cy="27235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/>
          <p:nvPr/>
        </p:nvCxnSpPr>
        <p:spPr>
          <a:xfrm flipH="1" flipV="1">
            <a:off x="2051720" y="4939427"/>
            <a:ext cx="4327569" cy="165305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547664" y="4740289"/>
            <a:ext cx="531548" cy="1743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871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t="26897" r="26562" b="31417"/>
          <a:stretch/>
        </p:blipFill>
        <p:spPr bwMode="auto">
          <a:xfrm>
            <a:off x="251520" y="1340768"/>
            <a:ext cx="4320480" cy="3082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-1404664" y="-162272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上傳</a:t>
            </a:r>
            <a:r>
              <a:rPr lang="en-US" altLang="zh-TW" sz="4000" dirty="0" smtClean="0"/>
              <a:t>push</a:t>
            </a:r>
            <a:endParaRPr lang="zh-TW" altLang="en-US" sz="4000" dirty="0"/>
          </a:p>
        </p:txBody>
      </p:sp>
      <p:sp>
        <p:nvSpPr>
          <p:cNvPr id="2" name="文字方塊 1"/>
          <p:cNvSpPr txBox="1"/>
          <p:nvPr/>
        </p:nvSpPr>
        <p:spPr>
          <a:xfrm>
            <a:off x="4894312" y="220486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第一次使用會需要輸入帳號密碼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97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err="1"/>
              <a:t>Github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Master:</a:t>
            </a:r>
            <a:r>
              <a:rPr lang="zh-TW" altLang="en-US" dirty="0" smtClean="0"/>
              <a:t>版本主幹，屬於完整程式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Branch:</a:t>
            </a:r>
            <a:r>
              <a:rPr lang="zh-TW" altLang="en-US" dirty="0" smtClean="0"/>
              <a:t>版本枝幹，開發中程式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Fork:</a:t>
            </a:r>
            <a:r>
              <a:rPr lang="zh-TW" altLang="en-US" dirty="0"/>
              <a:t>複製</a:t>
            </a:r>
            <a:r>
              <a:rPr lang="zh-TW" altLang="en-US" dirty="0" smtClean="0"/>
              <a:t>別人現在的資料庫</a:t>
            </a:r>
            <a:r>
              <a:rPr lang="en-US" altLang="zh-TW" dirty="0" smtClean="0"/>
              <a:t>(</a:t>
            </a:r>
            <a:r>
              <a:rPr lang="zh-TW" altLang="en-US" dirty="0" smtClean="0"/>
              <a:t>像叉走別人肉一樣</a:t>
            </a:r>
            <a:r>
              <a:rPr lang="en-US" altLang="zh-TW" dirty="0" smtClean="0"/>
              <a:t>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Pull:</a:t>
            </a:r>
            <a:r>
              <a:rPr lang="zh-TW" altLang="en-US" dirty="0" smtClean="0"/>
              <a:t>將</a:t>
            </a:r>
            <a:r>
              <a:rPr lang="zh-TW" altLang="en-US" u="sng" dirty="0" smtClean="0"/>
              <a:t>遠端更改的檔案</a:t>
            </a:r>
            <a:r>
              <a:rPr lang="zh-TW" altLang="en-US" dirty="0" smtClean="0"/>
              <a:t>拉檔案下來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Push:</a:t>
            </a:r>
            <a:r>
              <a:rPr lang="zh-TW" altLang="en-US" dirty="0" smtClean="0"/>
              <a:t>把資料從本地丟上遠端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2141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4" t="10994" r="25223"/>
          <a:stretch/>
        </p:blipFill>
        <p:spPr bwMode="auto">
          <a:xfrm>
            <a:off x="6955069" y="39856"/>
            <a:ext cx="1944216" cy="6845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66950" y="2204864"/>
            <a:ext cx="6547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PULL:</a:t>
            </a:r>
            <a:r>
              <a:rPr lang="zh-TW" altLang="en-US" dirty="0" smtClean="0">
                <a:solidFill>
                  <a:srgbClr val="FF0000"/>
                </a:solidFill>
              </a:rPr>
              <a:t>若在遠端上新建檔，將上面的檔案抓下來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使用時機：在</a:t>
            </a:r>
            <a:r>
              <a:rPr lang="en-US" altLang="zh-TW" dirty="0" err="1" smtClean="0">
                <a:solidFill>
                  <a:srgbClr val="FF0000"/>
                </a:solidFill>
              </a:rPr>
              <a:t>github</a:t>
            </a:r>
            <a:r>
              <a:rPr lang="zh-TW" altLang="en-US" dirty="0" smtClean="0">
                <a:solidFill>
                  <a:srgbClr val="FF0000"/>
                </a:solidFill>
              </a:rPr>
              <a:t>上打</a:t>
            </a:r>
            <a:r>
              <a:rPr lang="en-US" altLang="zh-TW" dirty="0" smtClean="0">
                <a:solidFill>
                  <a:srgbClr val="FF0000"/>
                </a:solidFill>
              </a:rPr>
              <a:t>code</a:t>
            </a:r>
            <a:r>
              <a:rPr lang="zh-TW" altLang="en-US" dirty="0" smtClean="0">
                <a:solidFill>
                  <a:srgbClr val="FF0000"/>
                </a:solidFill>
              </a:rPr>
              <a:t>，並存成檔案，要抓下來才用</a:t>
            </a:r>
            <a:r>
              <a:rPr lang="en-US" altLang="zh-TW" dirty="0" smtClean="0">
                <a:solidFill>
                  <a:srgbClr val="FF0000"/>
                </a:solidFill>
              </a:rPr>
              <a:t>pull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7504" y="3430741"/>
            <a:ext cx="6506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PUSH:</a:t>
            </a:r>
            <a:r>
              <a:rPr lang="zh-TW" altLang="en-US" dirty="0" smtClean="0">
                <a:solidFill>
                  <a:srgbClr val="FF0000"/>
                </a:solidFill>
              </a:rPr>
              <a:t>在本地端更改檔案完、</a:t>
            </a:r>
            <a:r>
              <a:rPr lang="en-US" altLang="zh-TW" dirty="0" smtClean="0">
                <a:solidFill>
                  <a:srgbClr val="FF0000"/>
                </a:solidFill>
              </a:rPr>
              <a:t>commit</a:t>
            </a:r>
            <a:r>
              <a:rPr lang="zh-TW" altLang="en-US" dirty="0" smtClean="0">
                <a:solidFill>
                  <a:srgbClr val="FF0000"/>
                </a:solidFill>
              </a:rPr>
              <a:t>後，將檔案</a:t>
            </a:r>
            <a:r>
              <a:rPr lang="en-US" altLang="zh-TW" dirty="0" smtClean="0">
                <a:solidFill>
                  <a:srgbClr val="FF0000"/>
                </a:solidFill>
              </a:rPr>
              <a:t>push</a:t>
            </a:r>
            <a:r>
              <a:rPr lang="zh-TW" altLang="en-US" dirty="0" smtClean="0">
                <a:solidFill>
                  <a:srgbClr val="FF0000"/>
                </a:solidFill>
              </a:rPr>
              <a:t>上遠端。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使用時機：在本地修改、刪除、新增完，</a:t>
            </a:r>
            <a:r>
              <a:rPr lang="en-US" altLang="zh-TW" dirty="0" smtClean="0">
                <a:solidFill>
                  <a:srgbClr val="FF0000"/>
                </a:solidFill>
              </a:rPr>
              <a:t>commit</a:t>
            </a:r>
            <a:r>
              <a:rPr lang="zh-TW" altLang="en-US" dirty="0" smtClean="0">
                <a:solidFill>
                  <a:srgbClr val="FF0000"/>
                </a:solidFill>
              </a:rPr>
              <a:t>儲存本地後，</a:t>
            </a:r>
            <a:r>
              <a:rPr lang="en-US" altLang="zh-TW" dirty="0" smtClean="0">
                <a:solidFill>
                  <a:srgbClr val="FF0000"/>
                </a:solidFill>
              </a:rPr>
              <a:t>	    </a:t>
            </a:r>
            <a:r>
              <a:rPr lang="zh-TW" altLang="en-US" dirty="0" smtClean="0">
                <a:solidFill>
                  <a:srgbClr val="FF0000"/>
                </a:solidFill>
              </a:rPr>
              <a:t>要上傳用</a:t>
            </a:r>
            <a:r>
              <a:rPr lang="en-US" altLang="zh-TW" dirty="0" smtClean="0">
                <a:solidFill>
                  <a:srgbClr val="FF0000"/>
                </a:solidFill>
              </a:rPr>
              <a:t>push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07504" y="4654877"/>
            <a:ext cx="6852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Fetch:</a:t>
            </a:r>
            <a:r>
              <a:rPr lang="zh-TW" altLang="en-US" dirty="0" smtClean="0">
                <a:solidFill>
                  <a:srgbClr val="FF0000"/>
                </a:solidFill>
              </a:rPr>
              <a:t>如果本地端跟遠端版本不同，要先</a:t>
            </a:r>
            <a:r>
              <a:rPr lang="en-US" altLang="zh-TW" dirty="0" smtClean="0">
                <a:solidFill>
                  <a:srgbClr val="FF0000"/>
                </a:solidFill>
              </a:rPr>
              <a:t>fetch</a:t>
            </a:r>
            <a:r>
              <a:rPr lang="zh-TW" altLang="en-US" dirty="0" smtClean="0">
                <a:solidFill>
                  <a:srgbClr val="FF0000"/>
                </a:solidFill>
              </a:rPr>
              <a:t>同步後，才能</a:t>
            </a:r>
            <a:r>
              <a:rPr lang="en-US" altLang="zh-TW" dirty="0" smtClean="0">
                <a:solidFill>
                  <a:srgbClr val="FF0000"/>
                </a:solidFill>
              </a:rPr>
              <a:t>push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使用時機：本地端沒有登記遠端</a:t>
            </a:r>
            <a:r>
              <a:rPr lang="zh-TW" altLang="en-US" dirty="0">
                <a:solidFill>
                  <a:srgbClr val="FF0000"/>
                </a:solidFill>
              </a:rPr>
              <a:t>資料</a:t>
            </a:r>
            <a:r>
              <a:rPr lang="zh-TW" altLang="en-US" dirty="0" smtClean="0">
                <a:solidFill>
                  <a:srgbClr val="FF0000"/>
                </a:solidFill>
              </a:rPr>
              <a:t>時，一定要用</a:t>
            </a:r>
            <a:r>
              <a:rPr lang="en-US" altLang="zh-TW" dirty="0" smtClean="0">
                <a:solidFill>
                  <a:srgbClr val="FF0000"/>
                </a:solidFill>
              </a:rPr>
              <a:t>fetch</a:t>
            </a:r>
            <a:r>
              <a:rPr lang="zh-TW" altLang="en-US" dirty="0" smtClean="0">
                <a:solidFill>
                  <a:srgbClr val="FF0000"/>
                </a:solidFill>
              </a:rPr>
              <a:t>同步。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左大括弧 11"/>
          <p:cNvSpPr/>
          <p:nvPr/>
        </p:nvSpPr>
        <p:spPr>
          <a:xfrm>
            <a:off x="6804248" y="39856"/>
            <a:ext cx="150821" cy="580832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左大括弧 13"/>
          <p:cNvSpPr/>
          <p:nvPr/>
        </p:nvSpPr>
        <p:spPr>
          <a:xfrm flipH="1">
            <a:off x="7755541" y="44624"/>
            <a:ext cx="200835" cy="580832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功能介紹</a:t>
            </a:r>
            <a:r>
              <a:rPr lang="en-US" altLang="zh-TW" sz="4000" dirty="0" smtClean="0"/>
              <a:t>-</a:t>
            </a:r>
            <a:r>
              <a:rPr lang="zh-TW" altLang="en-US" sz="4000" dirty="0" smtClean="0"/>
              <a:t>最常用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955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4" t="10994" r="25223"/>
          <a:stretch/>
        </p:blipFill>
        <p:spPr bwMode="auto">
          <a:xfrm>
            <a:off x="6955069" y="39856"/>
            <a:ext cx="1944216" cy="6845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功能介紹</a:t>
            </a:r>
            <a:r>
              <a:rPr lang="en-US" altLang="zh-TW" sz="4000" dirty="0" smtClean="0"/>
              <a:t>-show</a:t>
            </a:r>
            <a:r>
              <a:rPr lang="zh-TW" altLang="en-US" sz="4000" dirty="0" smtClean="0"/>
              <a:t> </a:t>
            </a:r>
            <a:r>
              <a:rPr lang="en-US" altLang="zh-TW" sz="4000" dirty="0" smtClean="0"/>
              <a:t>log</a:t>
            </a:r>
            <a:endParaRPr lang="zh-TW" altLang="en-US" sz="4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4" t="21169" r="10832" b="10157"/>
          <a:stretch/>
        </p:blipFill>
        <p:spPr bwMode="auto">
          <a:xfrm>
            <a:off x="2150886" y="1592859"/>
            <a:ext cx="4751084" cy="4465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直線接點 8"/>
          <p:cNvCxnSpPr/>
          <p:nvPr/>
        </p:nvCxnSpPr>
        <p:spPr>
          <a:xfrm>
            <a:off x="2366910" y="1494076"/>
            <a:ext cx="792088" cy="93610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2018995" y="2286164"/>
            <a:ext cx="1140003" cy="29641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2018995" y="2932613"/>
            <a:ext cx="1140003" cy="162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33286" y="1142497"/>
            <a:ext cx="2596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本地資料庫</a:t>
            </a:r>
            <a:r>
              <a:rPr lang="en-US" altLang="zh-TW" dirty="0" smtClean="0">
                <a:solidFill>
                  <a:srgbClr val="FF0000"/>
                </a:solidFill>
              </a:rPr>
              <a:t>_master</a:t>
            </a:r>
            <a:r>
              <a:rPr lang="zh-TW" altLang="en-US" dirty="0" smtClean="0">
                <a:solidFill>
                  <a:srgbClr val="FF0000"/>
                </a:solidFill>
              </a:rPr>
              <a:t>版本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-94524" y="1962128"/>
            <a:ext cx="2612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本地資料庫</a:t>
            </a:r>
            <a:r>
              <a:rPr lang="en-US" altLang="zh-TW" dirty="0" smtClean="0">
                <a:solidFill>
                  <a:srgbClr val="FF0000"/>
                </a:solidFill>
              </a:rPr>
              <a:t>_branch</a:t>
            </a:r>
            <a:r>
              <a:rPr lang="zh-TW" altLang="en-US" dirty="0" smtClean="0">
                <a:solidFill>
                  <a:srgbClr val="FF0000"/>
                </a:solidFill>
              </a:rPr>
              <a:t>版本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103086" y="2718212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遠端</a:t>
            </a:r>
            <a:r>
              <a:rPr lang="zh-TW" altLang="en-US" dirty="0" smtClean="0">
                <a:solidFill>
                  <a:srgbClr val="FF0000"/>
                </a:solidFill>
              </a:rPr>
              <a:t>資料庫</a:t>
            </a:r>
            <a:r>
              <a:rPr lang="en-US" altLang="zh-TW" dirty="0" smtClean="0">
                <a:solidFill>
                  <a:srgbClr val="FF0000"/>
                </a:solidFill>
              </a:rPr>
              <a:t>_</a:t>
            </a:r>
            <a:r>
              <a:rPr lang="zh-TW" altLang="en-US" dirty="0" smtClean="0">
                <a:solidFill>
                  <a:srgbClr val="FF0000"/>
                </a:solidFill>
              </a:rPr>
              <a:t>版本</a:t>
            </a:r>
            <a:endParaRPr lang="zh-TW" altLang="en-US" dirty="0">
              <a:solidFill>
                <a:srgbClr val="FF0000"/>
              </a:solidFill>
            </a:endParaRPr>
          </a:p>
        </p:txBody>
      </p:sp>
      <p:cxnSp>
        <p:nvCxnSpPr>
          <p:cNvPr id="21" name="直線接點 20"/>
          <p:cNvCxnSpPr/>
          <p:nvPr/>
        </p:nvCxnSpPr>
        <p:spPr>
          <a:xfrm>
            <a:off x="7067128" y="1340768"/>
            <a:ext cx="74523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251520" y="6130170"/>
            <a:ext cx="6716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Show log:</a:t>
            </a:r>
            <a:r>
              <a:rPr lang="zh-TW" altLang="en-US" dirty="0" smtClean="0">
                <a:solidFill>
                  <a:srgbClr val="FF0000"/>
                </a:solidFill>
              </a:rPr>
              <a:t>工作日誌，可觀看各版本做新增、修改、刪除。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使用時機：</a:t>
            </a:r>
            <a:r>
              <a:rPr lang="en-US" altLang="zh-TW" dirty="0" smtClean="0">
                <a:solidFill>
                  <a:srgbClr val="FF0000"/>
                </a:solidFill>
              </a:rPr>
              <a:t>1.</a:t>
            </a:r>
            <a:r>
              <a:rPr lang="zh-TW" altLang="en-US" dirty="0" smtClean="0">
                <a:solidFill>
                  <a:srgbClr val="FF0000"/>
                </a:solidFill>
              </a:rPr>
              <a:t>確認是否上傳成功； </a:t>
            </a:r>
            <a:r>
              <a:rPr lang="en-US" altLang="zh-TW" dirty="0" smtClean="0">
                <a:solidFill>
                  <a:srgbClr val="FF0000"/>
                </a:solidFill>
              </a:rPr>
              <a:t>2.</a:t>
            </a:r>
            <a:r>
              <a:rPr lang="zh-TW" altLang="en-US" dirty="0" smtClean="0">
                <a:solidFill>
                  <a:srgbClr val="FF0000"/>
                </a:solidFill>
              </a:rPr>
              <a:t>檢查看進行進度</a:t>
            </a:r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若有協作時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4" t="10994" r="25223"/>
          <a:stretch/>
        </p:blipFill>
        <p:spPr bwMode="auto">
          <a:xfrm>
            <a:off x="6955069" y="39856"/>
            <a:ext cx="1944216" cy="6845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323528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功能介紹</a:t>
            </a:r>
            <a:r>
              <a:rPr lang="en-US" altLang="zh-TW" sz="4000" dirty="0" smtClean="0"/>
              <a:t>-show</a:t>
            </a:r>
            <a:r>
              <a:rPr lang="zh-TW" altLang="en-US" sz="4000" dirty="0" smtClean="0"/>
              <a:t> </a:t>
            </a:r>
            <a:r>
              <a:rPr lang="en-US" altLang="zh-TW" sz="4000" dirty="0" err="1"/>
              <a:t>R</a:t>
            </a:r>
            <a:r>
              <a:rPr lang="en-US" altLang="zh-TW" sz="4000" dirty="0" err="1" smtClean="0"/>
              <a:t>eflog</a:t>
            </a:r>
            <a:endParaRPr lang="zh-TW" altLang="en-US" sz="4000" dirty="0"/>
          </a:p>
        </p:txBody>
      </p:sp>
      <p:cxnSp>
        <p:nvCxnSpPr>
          <p:cNvPr id="6" name="直線接點 5"/>
          <p:cNvCxnSpPr/>
          <p:nvPr/>
        </p:nvCxnSpPr>
        <p:spPr>
          <a:xfrm>
            <a:off x="7067128" y="1556792"/>
            <a:ext cx="74523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0" t="38281" r="32321" b="18862"/>
          <a:stretch/>
        </p:blipFill>
        <p:spPr bwMode="auto">
          <a:xfrm>
            <a:off x="107504" y="4037654"/>
            <a:ext cx="4071258" cy="2786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41" t="1325" r="30982" b="38784"/>
          <a:stretch/>
        </p:blipFill>
        <p:spPr bwMode="auto">
          <a:xfrm>
            <a:off x="4860032" y="2133600"/>
            <a:ext cx="2013857" cy="389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/>
          <p:cNvSpPr txBox="1"/>
          <p:nvPr/>
        </p:nvSpPr>
        <p:spPr>
          <a:xfrm>
            <a:off x="179512" y="1484784"/>
            <a:ext cx="6080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show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 err="1" smtClean="0">
                <a:solidFill>
                  <a:srgbClr val="FF0000"/>
                </a:solidFill>
              </a:rPr>
              <a:t>Reflog</a:t>
            </a:r>
            <a:r>
              <a:rPr lang="en-US" altLang="zh-TW" dirty="0" smtClean="0">
                <a:solidFill>
                  <a:srgbClr val="FF0000"/>
                </a:solidFill>
              </a:rPr>
              <a:t>:</a:t>
            </a:r>
            <a:r>
              <a:rPr lang="zh-TW" altLang="en-US" dirty="0" smtClean="0">
                <a:solidFill>
                  <a:srgbClr val="FF0000"/>
                </a:solidFill>
              </a:rPr>
              <a:t>查看版本紀錄，右鍵該版本可復原到該版本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使用時機：資料改壞了，需要回存時，選擇</a:t>
            </a:r>
            <a:r>
              <a:rPr lang="en-US" altLang="zh-TW" dirty="0" smtClean="0">
                <a:solidFill>
                  <a:srgbClr val="FF0000"/>
                </a:solidFill>
              </a:rPr>
              <a:t>revert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zh-TW" altLang="en-US" strike="sngStrike" dirty="0">
              <a:solidFill>
                <a:srgbClr val="FF0000"/>
              </a:solidFill>
            </a:endParaRPr>
          </a:p>
        </p:txBody>
      </p:sp>
      <p:cxnSp>
        <p:nvCxnSpPr>
          <p:cNvPr id="10" name="直線接點 9"/>
          <p:cNvCxnSpPr/>
          <p:nvPr/>
        </p:nvCxnSpPr>
        <p:spPr>
          <a:xfrm flipV="1">
            <a:off x="4852898" y="4365104"/>
            <a:ext cx="1663318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V="1">
            <a:off x="3779912" y="4907009"/>
            <a:ext cx="1008112" cy="82624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6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323528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功能介紹</a:t>
            </a:r>
            <a:r>
              <a:rPr lang="en-US" altLang="zh-TW" sz="4000" dirty="0" smtClean="0"/>
              <a:t>-Stash</a:t>
            </a:r>
            <a:endParaRPr lang="zh-TW" altLang="en-US" sz="40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4" t="10994" r="25223"/>
          <a:stretch/>
        </p:blipFill>
        <p:spPr bwMode="auto">
          <a:xfrm>
            <a:off x="6955069" y="39856"/>
            <a:ext cx="1944216" cy="6845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左大括弧 7"/>
          <p:cNvSpPr/>
          <p:nvPr/>
        </p:nvSpPr>
        <p:spPr>
          <a:xfrm>
            <a:off x="6804248" y="2771392"/>
            <a:ext cx="150821" cy="580832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左大括弧 8"/>
          <p:cNvSpPr/>
          <p:nvPr/>
        </p:nvSpPr>
        <p:spPr>
          <a:xfrm flipH="1">
            <a:off x="7755541" y="2776160"/>
            <a:ext cx="200835" cy="580832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79513" y="5373216"/>
            <a:ext cx="51845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Stash</a:t>
            </a:r>
            <a:r>
              <a:rPr lang="zh-TW" altLang="en-US" dirty="0" smtClean="0"/>
              <a:t> </a:t>
            </a:r>
            <a:r>
              <a:rPr lang="en-US" altLang="zh-TW" dirty="0" smtClean="0"/>
              <a:t>Save</a:t>
            </a:r>
            <a:r>
              <a:rPr lang="zh-TW" altLang="en-US" dirty="0" smtClean="0"/>
              <a:t>：儲存當前資料，回復到上次</a:t>
            </a:r>
            <a:r>
              <a:rPr lang="en-US" altLang="zh-TW" dirty="0" smtClean="0"/>
              <a:t>commit</a:t>
            </a:r>
            <a:r>
              <a:rPr lang="zh-TW" altLang="en-US" dirty="0" smtClean="0"/>
              <a:t>。</a:t>
            </a:r>
            <a:endParaRPr lang="en-US" altLang="zh-TW" dirty="0" smtClean="0"/>
          </a:p>
        </p:txBody>
      </p:sp>
      <p:sp>
        <p:nvSpPr>
          <p:cNvPr id="11" name="矩形 10"/>
          <p:cNvSpPr/>
          <p:nvPr/>
        </p:nvSpPr>
        <p:spPr>
          <a:xfrm>
            <a:off x="194725" y="5864680"/>
            <a:ext cx="3880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Stash</a:t>
            </a:r>
            <a:r>
              <a:rPr lang="zh-TW" altLang="en-US" dirty="0" smtClean="0"/>
              <a:t> </a:t>
            </a:r>
            <a:r>
              <a:rPr lang="en-US" altLang="zh-TW" dirty="0" smtClean="0"/>
              <a:t>Pop</a:t>
            </a:r>
            <a:r>
              <a:rPr lang="zh-TW" altLang="en-US" dirty="0" smtClean="0"/>
              <a:t>：把</a:t>
            </a:r>
            <a:r>
              <a:rPr lang="en-US" altLang="zh-TW" dirty="0" smtClean="0"/>
              <a:t>save</a:t>
            </a:r>
            <a:r>
              <a:rPr lang="zh-TW" altLang="en-US" dirty="0" smtClean="0"/>
              <a:t>後的檔案叫出來。</a:t>
            </a:r>
            <a:endParaRPr lang="en-US" altLang="zh-TW" dirty="0" smtClean="0"/>
          </a:p>
        </p:txBody>
      </p:sp>
      <p:sp>
        <p:nvSpPr>
          <p:cNvPr id="12" name="矩形 11"/>
          <p:cNvSpPr/>
          <p:nvPr/>
        </p:nvSpPr>
        <p:spPr>
          <a:xfrm>
            <a:off x="179512" y="6347468"/>
            <a:ext cx="5867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Stash</a:t>
            </a:r>
            <a:r>
              <a:rPr lang="zh-TW" altLang="en-US" dirty="0" smtClean="0"/>
              <a:t> </a:t>
            </a:r>
            <a:r>
              <a:rPr lang="en-US" altLang="zh-TW" dirty="0" smtClean="0"/>
              <a:t>List</a:t>
            </a:r>
            <a:r>
              <a:rPr lang="zh-TW" altLang="en-US" dirty="0" smtClean="0"/>
              <a:t>：紀錄所有</a:t>
            </a:r>
            <a:r>
              <a:rPr lang="en-US" altLang="zh-TW" dirty="0" smtClean="0"/>
              <a:t>save</a:t>
            </a:r>
            <a:r>
              <a:rPr lang="zh-TW" altLang="en-US" dirty="0" smtClean="0"/>
              <a:t>過的資料，一旦</a:t>
            </a:r>
            <a:r>
              <a:rPr lang="en-US" altLang="zh-TW" dirty="0" smtClean="0"/>
              <a:t>pop</a:t>
            </a:r>
            <a:r>
              <a:rPr lang="zh-TW" altLang="en-US" dirty="0" smtClean="0"/>
              <a:t>後便消失。</a:t>
            </a:r>
            <a:endParaRPr lang="en-US" altLang="zh-TW" dirty="0" smtClean="0"/>
          </a:p>
        </p:txBody>
      </p:sp>
      <p:sp>
        <p:nvSpPr>
          <p:cNvPr id="13" name="文字方塊 12"/>
          <p:cNvSpPr txBox="1"/>
          <p:nvPr/>
        </p:nvSpPr>
        <p:spPr>
          <a:xfrm>
            <a:off x="107504" y="1916832"/>
            <a:ext cx="67721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Stash</a:t>
            </a:r>
            <a:r>
              <a:rPr lang="zh-TW" altLang="en-US" dirty="0" smtClean="0">
                <a:solidFill>
                  <a:srgbClr val="FF0000"/>
                </a:solidFill>
              </a:rPr>
              <a:t>：</a:t>
            </a:r>
            <a:r>
              <a:rPr lang="zh-TW" altLang="en-US" dirty="0">
                <a:solidFill>
                  <a:srgbClr val="FF0000"/>
                </a:solidFill>
              </a:rPr>
              <a:t>可以暫存該次修改，並回復到上</a:t>
            </a:r>
            <a:r>
              <a:rPr lang="zh-TW" altLang="en-US" dirty="0" smtClean="0">
                <a:solidFill>
                  <a:srgbClr val="FF0000"/>
                </a:solidFill>
              </a:rPr>
              <a:t>一次的</a:t>
            </a:r>
            <a:r>
              <a:rPr lang="en-US" altLang="zh-TW" dirty="0" smtClean="0">
                <a:solidFill>
                  <a:srgbClr val="FF0000"/>
                </a:solidFill>
              </a:rPr>
              <a:t>commit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使用目的：開發新功能時，試第一個卡關後，可暫存後試第二種、第三種，想到可以隨時叫出來改，並不需要作</a:t>
            </a:r>
            <a:r>
              <a:rPr lang="en-US" altLang="zh-TW" dirty="0" smtClean="0">
                <a:solidFill>
                  <a:srgbClr val="FF0000"/>
                </a:solidFill>
              </a:rPr>
              <a:t>branch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5" t="38114" r="32321" b="18694"/>
          <a:stretch/>
        </p:blipFill>
        <p:spPr bwMode="auto">
          <a:xfrm>
            <a:off x="3198244" y="2941828"/>
            <a:ext cx="3533995" cy="243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文字方塊 13"/>
          <p:cNvSpPr txBox="1"/>
          <p:nvPr/>
        </p:nvSpPr>
        <p:spPr>
          <a:xfrm>
            <a:off x="1187623" y="3844985"/>
            <a:ext cx="2043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dirty="0" smtClean="0">
                <a:solidFill>
                  <a:srgbClr val="FF0000"/>
                </a:solidFill>
              </a:rPr>
              <a:t>(Stash list)</a:t>
            </a:r>
            <a:r>
              <a:rPr lang="zh-TW" altLang="en-US" dirty="0" smtClean="0">
                <a:solidFill>
                  <a:srgbClr val="FF0000"/>
                </a:solidFill>
              </a:rPr>
              <a:t>─→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algn="r"/>
            <a:r>
              <a:rPr lang="zh-TW" altLang="en-US" dirty="0">
                <a:solidFill>
                  <a:srgbClr val="FF0000"/>
                </a:solidFill>
              </a:rPr>
              <a:t>點</a:t>
            </a:r>
            <a:r>
              <a:rPr lang="en-US" altLang="zh-TW" dirty="0">
                <a:solidFill>
                  <a:srgbClr val="FF0000"/>
                </a:solidFill>
              </a:rPr>
              <a:t>OK</a:t>
            </a:r>
            <a:r>
              <a:rPr lang="zh-TW" altLang="en-US" dirty="0">
                <a:solidFill>
                  <a:srgbClr val="FF0000"/>
                </a:solidFill>
              </a:rPr>
              <a:t>即可</a:t>
            </a:r>
            <a:r>
              <a:rPr lang="en-US" altLang="zh-TW" dirty="0">
                <a:solidFill>
                  <a:srgbClr val="FF0000"/>
                </a:solidFill>
              </a:rPr>
              <a:t>pop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35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323528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功能介紹</a:t>
            </a:r>
            <a:r>
              <a:rPr lang="en-US" altLang="zh-TW" sz="4000" dirty="0" smtClean="0"/>
              <a:t>-Repo browser</a:t>
            </a:r>
            <a:endParaRPr lang="zh-TW" altLang="en-US" sz="40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107504" y="1916832"/>
            <a:ext cx="6772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Repo browser </a:t>
            </a:r>
            <a:r>
              <a:rPr lang="zh-TW" altLang="en-US" dirty="0" smtClean="0">
                <a:solidFill>
                  <a:srgbClr val="FF0000"/>
                </a:solidFill>
              </a:rPr>
              <a:t>：</a:t>
            </a:r>
            <a:r>
              <a:rPr lang="zh-TW" altLang="en-US" dirty="0">
                <a:solidFill>
                  <a:srgbClr val="FF0000"/>
                </a:solidFill>
              </a:rPr>
              <a:t>看資料夾</a:t>
            </a:r>
            <a:r>
              <a:rPr lang="zh-TW" altLang="en-US" dirty="0" smtClean="0">
                <a:solidFill>
                  <a:srgbClr val="FF0000"/>
                </a:solidFill>
              </a:rPr>
              <a:t>架構。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2" t="19959" r="21608" b="20368"/>
          <a:stretch/>
        </p:blipFill>
        <p:spPr bwMode="auto">
          <a:xfrm>
            <a:off x="1331640" y="2420888"/>
            <a:ext cx="4713401" cy="3880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655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3" t="7702" r="11186" b="5413"/>
          <a:stretch/>
        </p:blipFill>
        <p:spPr bwMode="auto">
          <a:xfrm>
            <a:off x="815685" y="0"/>
            <a:ext cx="7740352" cy="6797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971600" y="764704"/>
            <a:ext cx="108012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6012160" y="836712"/>
            <a:ext cx="254387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4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err="1" smtClean="0"/>
              <a:t>Github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Issue:</a:t>
            </a:r>
            <a:r>
              <a:rPr lang="zh-TW" altLang="en-US" dirty="0" smtClean="0"/>
              <a:t>來管理任務進度，並有搜尋、貼標籤標記</a:t>
            </a:r>
            <a:r>
              <a:rPr lang="en-US" altLang="zh-TW" dirty="0" smtClean="0"/>
              <a:t>issue</a:t>
            </a:r>
            <a:r>
              <a:rPr lang="zh-TW" altLang="en-US" dirty="0" smtClean="0"/>
              <a:t>類型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bug.question.diplicate</a:t>
            </a:r>
            <a:r>
              <a:rPr lang="zh-TW" altLang="en-US" dirty="0" smtClean="0"/>
              <a:t>等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，並可留言討論。</a:t>
            </a: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Pull request:</a:t>
            </a:r>
            <a:r>
              <a:rPr lang="zh-TW" altLang="en-US" dirty="0" smtClean="0"/>
              <a:t> 拉取要求，收到請求方，可決定是否與專案</a:t>
            </a:r>
            <a:r>
              <a:rPr lang="en-US" altLang="zh-TW" dirty="0" smtClean="0"/>
              <a:t>merge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Pulse: </a:t>
            </a:r>
            <a:r>
              <a:rPr lang="zh-TW" altLang="en-US" dirty="0" smtClean="0"/>
              <a:t>顯示協作者的活動。</a:t>
            </a: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498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Merge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合併：</a:t>
            </a:r>
            <a:r>
              <a:rPr lang="en-US" altLang="zh-TW" sz="3200" b="1" dirty="0" smtClean="0"/>
              <a:t>A</a:t>
            </a:r>
            <a:r>
              <a:rPr lang="en-US" altLang="zh-TW" dirty="0" smtClean="0"/>
              <a:t> </a:t>
            </a:r>
            <a:r>
              <a:rPr lang="zh-TW" altLang="en-US" dirty="0" smtClean="0"/>
              <a:t>到</a:t>
            </a:r>
            <a:r>
              <a:rPr lang="en-US" altLang="zh-TW" sz="3200" b="1" dirty="0" smtClean="0"/>
              <a:t>B</a:t>
            </a:r>
            <a:r>
              <a:rPr lang="zh-TW" altLang="en-US" dirty="0" smtClean="0"/>
              <a:t>的</a:t>
            </a:r>
            <a:r>
              <a:rPr lang="en-US" altLang="zh-TW" dirty="0" smtClean="0"/>
              <a:t>repository “create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new file”</a:t>
            </a:r>
            <a:r>
              <a:rPr lang="zh-TW" altLang="en-US" dirty="0" smtClean="0"/>
              <a:t>，打一段</a:t>
            </a:r>
            <a:r>
              <a:rPr lang="en-US" altLang="zh-TW" dirty="0" smtClean="0"/>
              <a:t>code</a:t>
            </a:r>
            <a:r>
              <a:rPr lang="zh-TW" altLang="en-US" dirty="0" smtClean="0"/>
              <a:t>，然後</a:t>
            </a:r>
            <a:r>
              <a:rPr lang="en-US" altLang="zh-TW" dirty="0" smtClean="0"/>
              <a:t>pull request</a:t>
            </a:r>
            <a:r>
              <a:rPr lang="zh-TW" altLang="en-US" dirty="0" smtClean="0"/>
              <a:t>，</a:t>
            </a:r>
            <a:r>
              <a:rPr lang="zh-TW" altLang="en-US" dirty="0"/>
              <a:t>經過</a:t>
            </a:r>
            <a:r>
              <a:rPr lang="en-US" altLang="zh-TW" sz="3200" b="1" dirty="0"/>
              <a:t>B</a:t>
            </a:r>
            <a:r>
              <a:rPr lang="zh-TW" altLang="en-US" dirty="0"/>
              <a:t>的</a:t>
            </a:r>
            <a:r>
              <a:rPr lang="zh-TW" altLang="en-US" dirty="0" smtClean="0"/>
              <a:t>檢視同意後，</a:t>
            </a:r>
            <a:r>
              <a:rPr lang="en-US" altLang="zh-TW" sz="3200" b="1" dirty="0" smtClean="0"/>
              <a:t>B</a:t>
            </a:r>
            <a:r>
              <a:rPr lang="zh-TW" altLang="en-US" dirty="0" smtClean="0"/>
              <a:t>選擇</a:t>
            </a:r>
            <a:r>
              <a:rPr lang="en-US" altLang="zh-TW" dirty="0" smtClean="0"/>
              <a:t>OK</a:t>
            </a:r>
            <a:r>
              <a:rPr lang="zh-TW" altLang="en-US" dirty="0" smtClean="0"/>
              <a:t>，即可</a:t>
            </a:r>
            <a:r>
              <a:rPr lang="en-US" altLang="zh-TW" dirty="0" smtClean="0"/>
              <a:t>merge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417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32656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下載</a:t>
            </a:r>
            <a:r>
              <a:rPr lang="en-US" altLang="zh-TW" sz="4000" dirty="0" err="1"/>
              <a:t>git</a:t>
            </a:r>
            <a:r>
              <a:rPr lang="zh-TW" altLang="en-US" sz="4000" dirty="0" smtClean="0"/>
              <a:t>：</a:t>
            </a:r>
            <a:r>
              <a:rPr lang="en-US" altLang="zh-TW" sz="4000" u="sng" dirty="0" smtClean="0">
                <a:hlinkClick r:id="rId3"/>
              </a:rPr>
              <a:t>https</a:t>
            </a:r>
            <a:r>
              <a:rPr lang="en-US" altLang="zh-TW" sz="4000" u="sng" dirty="0">
                <a:hlinkClick r:id="rId3"/>
              </a:rPr>
              <a:t>://</a:t>
            </a:r>
            <a:r>
              <a:rPr lang="en-US" altLang="zh-TW" sz="4000" u="sng" dirty="0" smtClean="0">
                <a:hlinkClick r:id="rId3"/>
              </a:rPr>
              <a:t>git-scm.com/downloads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0" t="8047" r="10875" b="4921"/>
          <a:stretch/>
        </p:blipFill>
        <p:spPr bwMode="auto">
          <a:xfrm>
            <a:off x="1475656" y="1844824"/>
            <a:ext cx="5472608" cy="4988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2800112" y="2780928"/>
            <a:ext cx="2059920" cy="6480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534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1.bp.blogspot.com/-XV3NkqUaFL0/UQK64Lv_sSI/AAAAAAAAAu0/Z--ybkX-sVQ/s1600/2013-01-26_00273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934" y="1884646"/>
            <a:ext cx="5400600" cy="4165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2185974" y="3868361"/>
            <a:ext cx="3165588" cy="712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209705" y="4755004"/>
            <a:ext cx="3463513" cy="3301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787595" y="5037532"/>
            <a:ext cx="55288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FF0000"/>
                </a:solidFill>
              </a:rPr>
              <a:t>.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sh</a:t>
            </a:r>
            <a:r>
              <a:rPr lang="en-US" altLang="zh-TW" sz="1600" dirty="0" smtClean="0">
                <a:solidFill>
                  <a:srgbClr val="FF0000"/>
                </a:solidFill>
              </a:rPr>
              <a:t> , shell</a:t>
            </a:r>
            <a:r>
              <a:rPr lang="zh-TW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TW" sz="1600" dirty="0" smtClean="0">
                <a:solidFill>
                  <a:srgbClr val="FF0000"/>
                </a:solidFill>
              </a:rPr>
              <a:t>scripts,</a:t>
            </a:r>
            <a:r>
              <a:rPr lang="zh-TW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TW" sz="1600" dirty="0" smtClean="0">
                <a:solidFill>
                  <a:srgbClr val="FF0000"/>
                </a:solidFill>
              </a:rPr>
              <a:t>Linux</a:t>
            </a:r>
            <a:r>
              <a:rPr lang="zh-TW" altLang="en-US" sz="1600" dirty="0" smtClean="0">
                <a:solidFill>
                  <a:srgbClr val="FF0000"/>
                </a:solidFill>
              </a:rPr>
              <a:t>重點語法之一，用以下達指令，勾選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git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4346214" y="3522494"/>
            <a:ext cx="18271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 smtClean="0">
                <a:solidFill>
                  <a:srgbClr val="FF0000"/>
                </a:solidFill>
              </a:rPr>
              <a:t>基本設定，勾選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04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git</a:t>
            </a:r>
            <a:endParaRPr lang="zh-TW" altLang="en-US" sz="4000" dirty="0"/>
          </a:p>
        </p:txBody>
      </p:sp>
      <p:pic>
        <p:nvPicPr>
          <p:cNvPr id="6146" name="Picture 2" descr="http://2.bp.blogspot.com/-2L4rJhNavKs/UQKwCqBvf0I/AAAAAAAAAto/Gl3PZ0Sr0UA/s1600/2013-01-26_0015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80" y="1484785"/>
            <a:ext cx="4352585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1.bp.blogspot.com/-1K-OUDHtcjs/UQK64OlmTlI/AAAAAAAAAuw/1jQnXbaDfME/s1600/2013-01-26_0028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708" y="3106053"/>
            <a:ext cx="4791075" cy="3695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3275856" y="2099792"/>
            <a:ext cx="4320480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FF0000"/>
                </a:solidFill>
              </a:rPr>
              <a:t>以直接在視窗模式下設定</a:t>
            </a:r>
            <a:r>
              <a:rPr lang="en-US" altLang="zh-TW" dirty="0">
                <a:solidFill>
                  <a:srgbClr val="FF0000"/>
                </a:solidFill>
              </a:rPr>
              <a:t>SSH</a:t>
            </a:r>
            <a:r>
              <a:rPr lang="zh-TW" altLang="en-US" dirty="0">
                <a:solidFill>
                  <a:srgbClr val="FF0000"/>
                </a:solidFill>
              </a:rPr>
              <a:t>私鑰</a:t>
            </a:r>
            <a:r>
              <a:rPr lang="zh-TW" altLang="en-US" dirty="0" smtClean="0">
                <a:solidFill>
                  <a:srgbClr val="FF0000"/>
                </a:solidFill>
              </a:rPr>
              <a:t>，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algn="ctr"/>
            <a:r>
              <a:rPr lang="zh-TW" altLang="en-US" dirty="0" smtClean="0">
                <a:solidFill>
                  <a:srgbClr val="FF0000"/>
                </a:solidFill>
              </a:rPr>
              <a:t>不用</a:t>
            </a:r>
            <a:r>
              <a:rPr lang="zh-TW" altLang="en-US" dirty="0">
                <a:solidFill>
                  <a:srgbClr val="FF0000"/>
                </a:solidFill>
              </a:rPr>
              <a:t>到文字模式下</a:t>
            </a:r>
            <a:r>
              <a:rPr lang="zh-TW" altLang="en-US" dirty="0" smtClean="0">
                <a:solidFill>
                  <a:srgbClr val="FF0000"/>
                </a:solidFill>
              </a:rPr>
              <a:t>設定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0593" y="3654219"/>
            <a:ext cx="3456384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</a:rPr>
              <a:t>Bash</a:t>
            </a:r>
            <a:r>
              <a:rPr lang="zh-TW" altLang="en-US" dirty="0" smtClean="0">
                <a:solidFill>
                  <a:srgbClr val="FF0000"/>
                </a:solidFill>
              </a:rPr>
              <a:t>是一種類似</a:t>
            </a:r>
            <a:r>
              <a:rPr lang="en-US" altLang="zh-TW" dirty="0" err="1" smtClean="0">
                <a:solidFill>
                  <a:srgbClr val="FF0000"/>
                </a:solidFill>
              </a:rPr>
              <a:t>cmd</a:t>
            </a:r>
            <a:r>
              <a:rPr lang="zh-TW" altLang="en-US" dirty="0" smtClean="0">
                <a:solidFill>
                  <a:srgbClr val="FF0000"/>
                </a:solidFill>
              </a:rPr>
              <a:t>的</a:t>
            </a:r>
            <a:r>
              <a:rPr lang="en-US" altLang="zh-TW" dirty="0" smtClean="0">
                <a:solidFill>
                  <a:srgbClr val="FF0000"/>
                </a:solidFill>
              </a:rPr>
              <a:t>C</a:t>
            </a:r>
            <a:r>
              <a:rPr lang="zh-TW" altLang="en-US" dirty="0" smtClean="0">
                <a:solidFill>
                  <a:srgbClr val="FF0000"/>
                </a:solidFill>
              </a:rPr>
              <a:t>語言，常用在</a:t>
            </a:r>
            <a:r>
              <a:rPr lang="en-US" altLang="zh-TW" dirty="0" err="1" smtClean="0">
                <a:solidFill>
                  <a:srgbClr val="FF0000"/>
                </a:solidFill>
              </a:rPr>
              <a:t>linux</a:t>
            </a:r>
            <a:r>
              <a:rPr lang="zh-TW" altLang="en-US" dirty="0" smtClean="0">
                <a:solidFill>
                  <a:srgbClr val="FF0000"/>
                </a:solidFill>
              </a:rPr>
              <a:t>，使用在</a:t>
            </a:r>
            <a:r>
              <a:rPr lang="en-US" altLang="zh-TW" dirty="0" err="1" smtClean="0">
                <a:solidFill>
                  <a:srgbClr val="FF0000"/>
                </a:solidFill>
              </a:rPr>
              <a:t>git</a:t>
            </a:r>
            <a:r>
              <a:rPr lang="zh-TW" altLang="en-US" dirty="0">
                <a:solidFill>
                  <a:srgbClr val="FF0000"/>
                </a:solidFill>
              </a:rPr>
              <a:t>的程式</a:t>
            </a:r>
          </a:p>
        </p:txBody>
      </p:sp>
      <p:sp>
        <p:nvSpPr>
          <p:cNvPr id="11" name="橢圓 10"/>
          <p:cNvSpPr/>
          <p:nvPr/>
        </p:nvSpPr>
        <p:spPr>
          <a:xfrm flipH="1" flipV="1">
            <a:off x="4788024" y="480653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 flipH="1" flipV="1">
            <a:off x="4752020" y="4149078"/>
            <a:ext cx="108012" cy="4571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07970" y="4725144"/>
            <a:ext cx="4320480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65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457200" y="332656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 smtClean="0"/>
              <a:t>安裝</a:t>
            </a:r>
            <a:r>
              <a:rPr lang="en-US" altLang="zh-TW" sz="4000" dirty="0" err="1" smtClean="0"/>
              <a:t>git</a:t>
            </a:r>
            <a:endParaRPr lang="zh-TW" altLang="en-US" sz="4000" dirty="0"/>
          </a:p>
        </p:txBody>
      </p:sp>
      <p:pic>
        <p:nvPicPr>
          <p:cNvPr id="5" name="Picture 4" descr="http://1.bp.blogspot.com/-1F2lW93iNDU/UQK64QXBxpI/AAAAAAAAAu8/PxpEBy6q4QE/s1600/2013-01-26_0057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6666"/>
            <a:ext cx="4791075" cy="3695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http://1.bp.blogspot.com/-EZeH-o-6pp0/UQK641mnfZI/AAAAAAAAAu4/zngab0Gm2cg/s1600/2013-01-26_0059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045667"/>
            <a:ext cx="4791075" cy="3695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323528" y="3045666"/>
            <a:ext cx="1440160" cy="2488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482758" y="4005064"/>
            <a:ext cx="3548677" cy="2255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492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流線">
  <a:themeElements>
    <a:clrScheme name="流線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流線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流線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775</TotalTime>
  <Words>680</Words>
  <Application>Microsoft Office PowerPoint</Application>
  <PresentationFormat>如螢幕大小 (4:3)</PresentationFormat>
  <Paragraphs>91</Paragraphs>
  <Slides>24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5" baseType="lpstr">
      <vt:lpstr>流線</vt:lpstr>
      <vt:lpstr>Github上傳教學</vt:lpstr>
      <vt:lpstr>Github</vt:lpstr>
      <vt:lpstr>PowerPoint 簡報</vt:lpstr>
      <vt:lpstr>Github</vt:lpstr>
      <vt:lpstr>Merge</vt:lpstr>
      <vt:lpstr>下載git：https://git-scm.com/downloads</vt:lpstr>
      <vt:lpstr>安裝git</vt:lpstr>
      <vt:lpstr>安裝git</vt:lpstr>
      <vt:lpstr>PowerPoint 簡報</vt:lpstr>
      <vt:lpstr>PowerPoint 簡報</vt:lpstr>
      <vt:lpstr>下載 tortoise git : https://tortoisegit.org/download/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twscott Tseng</cp:lastModifiedBy>
  <cp:revision>34</cp:revision>
  <dcterms:created xsi:type="dcterms:W3CDTF">2016-08-04T03:28:22Z</dcterms:created>
  <dcterms:modified xsi:type="dcterms:W3CDTF">2016-08-09T09:32:34Z</dcterms:modified>
</cp:coreProperties>
</file>

<file path=docProps/thumbnail.jpeg>
</file>